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66" r:id="rId2"/>
    <p:sldId id="316" r:id="rId3"/>
    <p:sldId id="317" r:id="rId4"/>
    <p:sldId id="320" r:id="rId5"/>
    <p:sldId id="329" r:id="rId6"/>
    <p:sldId id="330" r:id="rId7"/>
    <p:sldId id="328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667" baseline="0"/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26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667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32639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6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1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22307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1136972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133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7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0490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212513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6571" y="1257611"/>
            <a:ext cx="7368420" cy="5167381"/>
          </a:xfrm>
        </p:spPr>
        <p:txBody>
          <a:bodyPr>
            <a:normAutofit/>
          </a:bodyPr>
          <a:lstStyle>
            <a:lvl1pPr marL="0" indent="0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257612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3914294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681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412429"/>
            <a:ext cx="5196115" cy="2312904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4141116"/>
            <a:ext cx="5196112" cy="2187113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6286" y="1412430"/>
            <a:ext cx="4842935" cy="4915799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22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279273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959739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4383771"/>
            <a:ext cx="3451844" cy="1860731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76335" y="4399437"/>
            <a:ext cx="3455221" cy="1860731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956800" y="4399437"/>
            <a:ext cx="3455221" cy="1860731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442" y="1259285"/>
            <a:ext cx="3436001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556" y="1259284"/>
            <a:ext cx="3436001" cy="2510697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74254" y="1259285"/>
            <a:ext cx="3436001" cy="2510697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098108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15925"/>
            <a:ext cx="9956800" cy="4596191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67" baseline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3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32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6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22353223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4191" y="1265773"/>
            <a:ext cx="3860800" cy="5194299"/>
          </a:xfrm>
        </p:spPr>
        <p:txBody>
          <a:bodyPr>
            <a:normAutofit/>
          </a:bodyPr>
          <a:lstStyle>
            <a:lvl1pPr marL="0" indent="0">
              <a:buNone/>
              <a:defRPr sz="1867" b="0" i="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265773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895" y="1265772"/>
            <a:ext cx="3376992" cy="2510697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895" y="3949376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" y="3949376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39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84530"/>
            <a:ext cx="3376992" cy="2510697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895" y="1284530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44188" y="1289238"/>
            <a:ext cx="3376992" cy="2510697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44188" y="3938724"/>
            <a:ext cx="3376992" cy="2510697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26895" y="3947086"/>
            <a:ext cx="3376992" cy="2510697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" y="3947086"/>
            <a:ext cx="3376992" cy="2510697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250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5401" y="1270143"/>
            <a:ext cx="3452284" cy="1739059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67758" y="1270143"/>
            <a:ext cx="3452284" cy="1739059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19719" y="1270143"/>
            <a:ext cx="3452284" cy="1739059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803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1961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8477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09602" y="3821811"/>
            <a:ext cx="3452284" cy="1739059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71959" y="3821811"/>
            <a:ext cx="3452284" cy="1739059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23921" y="3821811"/>
            <a:ext cx="3452284" cy="1739059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459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190145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1241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6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73093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25661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648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579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95884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6011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48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667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990575" indent="-380990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523962" indent="-304792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2133547" indent="-304792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2438339" indent="0" algn="l" defTabSz="609585" rtl="0" eaLnBrk="1" latinLnBrk="0" hangingPunct="1">
        <a:spcBef>
          <a:spcPct val="20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3429000"/>
            <a:ext cx="8534400" cy="93980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Разработка системы детектирования сонливости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D409E-23B5-4F42-B686-C7ECF70AFC89}"/>
              </a:ext>
            </a:extLst>
          </p:cNvPr>
          <p:cNvSpPr txBox="1"/>
          <p:nvPr/>
        </p:nvSpPr>
        <p:spPr>
          <a:xfrm>
            <a:off x="5833241" y="5586726"/>
            <a:ext cx="7930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Факультет: Программной Инженерии и Компьютерной Техники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Направление: Технологии интернета вещей</a:t>
            </a:r>
          </a:p>
          <a:p>
            <a:r>
              <a:rPr lang="ru-RU" dirty="0">
                <a:solidFill>
                  <a:schemeClr val="bg1"/>
                </a:solidFill>
              </a:rPr>
              <a:t>Работу выполнил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Витов А. В. </a:t>
            </a:r>
          </a:p>
        </p:txBody>
      </p:sp>
    </p:spTree>
    <p:extLst>
      <p:ext uri="{BB962C8B-B14F-4D97-AF65-F5344CB8AC3E}">
        <p14:creationId xmlns:p14="http://schemas.microsoft.com/office/powerpoint/2010/main" val="39454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YOLOv5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4229" y="1538516"/>
            <a:ext cx="4667258" cy="4311868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800" dirty="0"/>
              <a:t>YOLOv5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/>
              <a:t>Одноступенчатый детектор объектов на основе глубокого обучения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800" dirty="0"/>
              <a:t>CNN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/>
              <a:t>Остаточные блоки, регрессия ограничивающих рамок, пересечение над объединением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ru-RU" sz="2800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48B15-3E86-40E7-9FA8-3D87C9755E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0" y="1538516"/>
            <a:ext cx="3175635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5A0020-01BB-4EF1-AF7E-9357F0DCC3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" y="4316263"/>
            <a:ext cx="4352290" cy="183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A60145-6282-43C3-83F7-9B15DF35A40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8" y="2066125"/>
            <a:ext cx="2890166" cy="2250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08580"/>
            <a:ext cx="8389257" cy="70304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Архитектура</a:t>
            </a:r>
            <a:endParaRPr lang="ru-RU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AC15455-A671-4E8A-E583-5A5FC1A51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4229" y="1538516"/>
            <a:ext cx="4267763" cy="456716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4400" dirty="0"/>
              <a:t>Архитектурные блоки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4400" dirty="0"/>
              <a:t>Хребет: использует </a:t>
            </a:r>
            <a:r>
              <a:rPr lang="en-GB" sz="4400" dirty="0" err="1"/>
              <a:t>CSPDarknet</a:t>
            </a:r>
            <a:r>
              <a:rPr lang="en-GB" sz="4400" dirty="0"/>
              <a:t> </a:t>
            </a:r>
            <a:r>
              <a:rPr lang="ru-RU" sz="4400" dirty="0"/>
              <a:t>(</a:t>
            </a:r>
            <a:r>
              <a:rPr lang="ru-RU" sz="4400" dirty="0" err="1"/>
              <a:t>сверточная</a:t>
            </a:r>
            <a:r>
              <a:rPr lang="ru-RU" sz="4400" dirty="0"/>
              <a:t> нейронная сеть и базовый слой для обнаружения объектов) в качестве основы для извлечения признаков из входного изображения;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4400" dirty="0"/>
              <a:t>Шея: использует </a:t>
            </a:r>
            <a:r>
              <a:rPr lang="en-GB" sz="4400" dirty="0" err="1"/>
              <a:t>PANet</a:t>
            </a:r>
            <a:r>
              <a:rPr lang="en-GB" sz="4400" dirty="0"/>
              <a:t> </a:t>
            </a:r>
            <a:r>
              <a:rPr lang="ru-RU" sz="4400" dirty="0"/>
              <a:t>(</a:t>
            </a:r>
            <a:r>
              <a:rPr lang="en-GB" sz="4400" dirty="0"/>
              <a:t>Path Aggregation Network</a:t>
            </a:r>
            <a:r>
              <a:rPr lang="ru-RU" sz="4400" dirty="0"/>
              <a:t>) для создания сети пирамид признаков, чтобы выполнить агрегацию признаков и передать их в «Голову» для предсказания;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4400" dirty="0"/>
              <a:t>Голова: слои, которые генерируют предсказания на основе якорных ящиков для обнаружения объектов.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4400" dirty="0"/>
              <a:t>Выборы для обучения</a:t>
            </a:r>
            <a:r>
              <a:rPr lang="en-US" sz="4400" dirty="0"/>
              <a:t>:</a:t>
            </a:r>
            <a:endParaRPr lang="ru-RU" sz="4400" dirty="0"/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4400" dirty="0"/>
              <a:t>активации и оптимизации: </a:t>
            </a:r>
            <a:r>
              <a:rPr lang="en-GB" sz="4400" dirty="0" err="1"/>
              <a:t>YOLOv</a:t>
            </a:r>
            <a:r>
              <a:rPr lang="ru-RU" sz="4400" dirty="0"/>
              <a:t>5 использует </a:t>
            </a:r>
            <a:r>
              <a:rPr lang="en-GB" sz="4400" dirty="0"/>
              <a:t>Leaky </a:t>
            </a:r>
            <a:r>
              <a:rPr lang="en-GB" sz="4400" dirty="0" err="1"/>
              <a:t>ReLU</a:t>
            </a:r>
            <a:r>
              <a:rPr lang="ru-RU" sz="4400" dirty="0"/>
              <a:t> (</a:t>
            </a:r>
            <a:r>
              <a:rPr lang="en-GB" sz="4400" dirty="0"/>
              <a:t>Rectified Linear Unit</a:t>
            </a:r>
            <a:r>
              <a:rPr lang="ru-RU" sz="4400" dirty="0"/>
              <a:t>) и </a:t>
            </a:r>
            <a:r>
              <a:rPr lang="ru-RU" sz="4400" dirty="0" err="1"/>
              <a:t>сигмоидную</a:t>
            </a:r>
            <a:r>
              <a:rPr lang="ru-RU" sz="4400" dirty="0"/>
              <a:t> активационные функции, а также </a:t>
            </a:r>
            <a:r>
              <a:rPr lang="en-GB" sz="4400" dirty="0"/>
              <a:t>SGD</a:t>
            </a:r>
            <a:r>
              <a:rPr lang="ru-RU" sz="4400" dirty="0"/>
              <a:t> (</a:t>
            </a:r>
            <a:r>
              <a:rPr lang="en-GB" sz="4400" dirty="0"/>
              <a:t>Stochastic gradient descent</a:t>
            </a:r>
            <a:r>
              <a:rPr lang="ru-RU" sz="4400" dirty="0"/>
              <a:t>) и </a:t>
            </a:r>
            <a:r>
              <a:rPr lang="en-GB" sz="4400" dirty="0"/>
              <a:t>Adam</a:t>
            </a:r>
            <a:r>
              <a:rPr lang="ru-RU" sz="4400" dirty="0"/>
              <a:t> (</a:t>
            </a:r>
            <a:r>
              <a:rPr lang="en-GB" sz="4400" dirty="0"/>
              <a:t>Adaptive moment estimation</a:t>
            </a:r>
            <a:r>
              <a:rPr lang="ru-RU" sz="4400" dirty="0"/>
              <a:t>) в качестве оптимизаторов;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4400" dirty="0"/>
              <a:t>функция потерь: используется бинарная перекрёстная энтропия (или логарифмическая функция потерь) с потерями </a:t>
            </a:r>
            <a:r>
              <a:rPr lang="en-GB" sz="4400" dirty="0"/>
              <a:t>Logit</a:t>
            </a:r>
            <a:r>
              <a:rPr lang="ru-RU" sz="4400" dirty="0"/>
              <a:t>.</a:t>
            </a:r>
          </a:p>
          <a:p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DF0A9C-50B2-48C3-B170-B3EE98B3B3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6" y="2768263"/>
            <a:ext cx="6708679" cy="2428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08580"/>
            <a:ext cx="8389257" cy="70304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Обучение</a:t>
            </a:r>
            <a:endParaRPr lang="ru-RU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F01AD9-3EFA-EBC2-DDA6-A1D3C20E4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4229" y="1538516"/>
            <a:ext cx="3376991" cy="45671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Предварительно обученная модель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YOLOv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(сбалансированная скорость и точность распознавания)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Roboflow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Annotate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 компании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Roboflow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Yandex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DataSphere</a:t>
            </a: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ONNX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Open Neural Network Exchange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353641-E1B9-410A-A12E-D25B0AD169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4731" y="1545360"/>
            <a:ext cx="594042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C733A8-7E93-44D2-AC70-2A2678278E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1" y="3229127"/>
            <a:ext cx="59404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22C64D-014C-A240-CC4E-BAB1C93D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8580"/>
            <a:ext cx="9099176" cy="70304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D55DC6-AA32-4664-BAB2-245F17FE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5" y="1378366"/>
            <a:ext cx="8982269" cy="48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6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22C64D-014C-A240-CC4E-BAB1C93D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8580"/>
            <a:ext cx="9099176" cy="703045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254E92-5766-44B2-8106-4115200D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7064"/>
            <a:ext cx="7004482" cy="3798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B9948-DDE9-4E05-B9D4-A1943074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05" y="4432519"/>
            <a:ext cx="621116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9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02417"/>
            <a:ext cx="10972800" cy="827616"/>
          </a:xfrm>
        </p:spPr>
        <p:txBody>
          <a:bodyPr>
            <a:noAutofit/>
          </a:bodyPr>
          <a:lstStyle/>
          <a:p>
            <a:pPr algn="ctr"/>
            <a:r>
              <a:rPr lang="ru-RU" sz="5867" dirty="0"/>
              <a:t>Спасибо</a:t>
            </a:r>
            <a:br>
              <a:rPr lang="ru-RU" sz="5867" dirty="0"/>
            </a:br>
            <a:r>
              <a:rPr lang="ru-RU" sz="5867" dirty="0"/>
              <a:t>за внимание!</a:t>
            </a:r>
            <a:endParaRPr lang="en-US" sz="586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10145602" y="5958350"/>
            <a:ext cx="1580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09585"/>
            <a:r>
              <a:rPr lang="ru-RU" sz="2400" dirty="0">
                <a:solidFill>
                  <a:prstClr val="white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Витов А. В.</a:t>
            </a:r>
          </a:p>
        </p:txBody>
      </p:sp>
    </p:spTree>
    <p:extLst>
      <p:ext uri="{BB962C8B-B14F-4D97-AF65-F5344CB8AC3E}">
        <p14:creationId xmlns:p14="http://schemas.microsoft.com/office/powerpoint/2010/main" val="12534528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215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ALS Gorizont Bold Expanded</vt:lpstr>
      <vt:lpstr>Arial</vt:lpstr>
      <vt:lpstr>Calibri</vt:lpstr>
      <vt:lpstr>Golos Text</vt:lpstr>
      <vt:lpstr>Golos Text DemiBold</vt:lpstr>
      <vt:lpstr>Symbol</vt:lpstr>
      <vt:lpstr>Times New Roman</vt:lpstr>
      <vt:lpstr>Тема1</vt:lpstr>
      <vt:lpstr>Разработка системы детектирования сонливости</vt:lpstr>
      <vt:lpstr>YOLOv5</vt:lpstr>
      <vt:lpstr>Архитектура</vt:lpstr>
      <vt:lpstr>Обучение</vt:lpstr>
      <vt:lpstr>Результат</vt:lpstr>
      <vt:lpstr>Результат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детектирования сонливости</dc:title>
  <dc:creator>Витов Артем Викторович</dc:creator>
  <cp:lastModifiedBy>Витов Артем Викторович</cp:lastModifiedBy>
  <cp:revision>1</cp:revision>
  <dcterms:created xsi:type="dcterms:W3CDTF">2023-03-13T18:42:25Z</dcterms:created>
  <dcterms:modified xsi:type="dcterms:W3CDTF">2023-03-13T18:50:59Z</dcterms:modified>
</cp:coreProperties>
</file>